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68" autoAdjust="0"/>
    <p:restoredTop sz="94660"/>
  </p:normalViewPr>
  <p:slideViewPr>
    <p:cSldViewPr>
      <p:cViewPr varScale="1">
        <p:scale>
          <a:sx n="37" d="100"/>
          <a:sy n="37" d="100"/>
        </p:scale>
        <p:origin x="-2011" y="-101"/>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C4D006-B22B-4931-8732-9E60FA7E47E2}"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229852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C4D006-B22B-4931-8732-9E60FA7E47E2}"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28671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C4D006-B22B-4931-8732-9E60FA7E47E2}"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136806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C4D006-B22B-4931-8732-9E60FA7E47E2}"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278052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C4D006-B22B-4931-8732-9E60FA7E47E2}"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113954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C4D006-B22B-4931-8732-9E60FA7E47E2}" type="datetimeFigureOut">
              <a:rPr lang="en-GB" smtClean="0"/>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1154198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C4D006-B22B-4931-8732-9E60FA7E47E2}" type="datetimeFigureOut">
              <a:rPr lang="en-GB" smtClean="0"/>
              <a:t>17/05/2017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42968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C4D006-B22B-4931-8732-9E60FA7E47E2}" type="datetimeFigureOut">
              <a:rPr lang="en-GB" smtClean="0"/>
              <a:t>17/05/2017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2311731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4D006-B22B-4931-8732-9E60FA7E47E2}" type="datetimeFigureOut">
              <a:rPr lang="en-GB" smtClean="0"/>
              <a:t>17/05/2017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54317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4D006-B22B-4931-8732-9E60FA7E47E2}" type="datetimeFigureOut">
              <a:rPr lang="en-GB" smtClean="0"/>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145692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4D006-B22B-4931-8732-9E60FA7E47E2}" type="datetimeFigureOut">
              <a:rPr lang="en-GB" smtClean="0"/>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0B238B-1D56-4170-9957-B11E09B795EB}" type="slidenum">
              <a:rPr lang="en-GB" smtClean="0"/>
              <a:t>‹#›</a:t>
            </a:fld>
            <a:endParaRPr lang="en-GB"/>
          </a:p>
        </p:txBody>
      </p:sp>
    </p:spTree>
    <p:extLst>
      <p:ext uri="{BB962C8B-B14F-4D97-AF65-F5344CB8AC3E}">
        <p14:creationId xmlns:p14="http://schemas.microsoft.com/office/powerpoint/2010/main" val="2278190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6C4D006-B22B-4931-8732-9E60FA7E47E2}" type="datetimeFigureOut">
              <a:rPr lang="en-GB" smtClean="0"/>
              <a:t>17/05/2017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30B238B-1D56-4170-9957-B11E09B795EB}" type="slidenum">
              <a:rPr lang="en-GB" smtClean="0"/>
              <a:t>‹#›</a:t>
            </a:fld>
            <a:endParaRPr lang="en-GB"/>
          </a:p>
        </p:txBody>
      </p:sp>
    </p:spTree>
    <p:extLst>
      <p:ext uri="{BB962C8B-B14F-4D97-AF65-F5344CB8AC3E}">
        <p14:creationId xmlns:p14="http://schemas.microsoft.com/office/powerpoint/2010/main" val="4222821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1115616"/>
          </a:xfrm>
          <a:prstGeom prst="rect">
            <a:avLst/>
          </a:prstGeom>
          <a:solidFill>
            <a:srgbClr val="000F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42384" y="0"/>
            <a:ext cx="1115616" cy="1115616"/>
          </a:xfrm>
          <a:prstGeom prst="rect">
            <a:avLst/>
          </a:prstGeom>
        </p:spPr>
      </p:pic>
      <p:sp>
        <p:nvSpPr>
          <p:cNvPr id="8" name="TextBox 7"/>
          <p:cNvSpPr txBox="1"/>
          <p:nvPr/>
        </p:nvSpPr>
        <p:spPr>
          <a:xfrm>
            <a:off x="0" y="107504"/>
            <a:ext cx="4492512" cy="954107"/>
          </a:xfrm>
          <a:prstGeom prst="rect">
            <a:avLst/>
          </a:prstGeom>
          <a:noFill/>
        </p:spPr>
        <p:txBody>
          <a:bodyPr wrap="none" rtlCol="0">
            <a:spAutoFit/>
          </a:bodyPr>
          <a:lstStyle/>
          <a:p>
            <a:r>
              <a:rPr lang="en-GB" sz="2800" b="1" dirty="0" smtClean="0">
                <a:solidFill>
                  <a:schemeClr val="bg1"/>
                </a:solidFill>
                <a:latin typeface="Arial" panose="020B0604020202020204" pitchFamily="34" charset="0"/>
                <a:cs typeface="Arial" panose="020B0604020202020204" pitchFamily="34" charset="0"/>
              </a:rPr>
              <a:t>What is The NHS</a:t>
            </a:r>
          </a:p>
          <a:p>
            <a:r>
              <a:rPr lang="en-GB" sz="2800" b="1" dirty="0" smtClean="0">
                <a:solidFill>
                  <a:schemeClr val="bg1"/>
                </a:solidFill>
                <a:latin typeface="Arial" panose="020B0604020202020204" pitchFamily="34" charset="0"/>
                <a:cs typeface="Arial" panose="020B0604020202020204" pitchFamily="34" charset="0"/>
              </a:rPr>
              <a:t>Friends and Family Test?</a:t>
            </a:r>
            <a:endParaRPr lang="en-GB" sz="2800" b="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1900" y="1235532"/>
            <a:ext cx="5951180" cy="769441"/>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Newark and Sherwood Clinical Commissioning Group and Beaumond House Community Hospice want you to have the best possible experience of care.</a:t>
            </a:r>
          </a:p>
          <a:p>
            <a:r>
              <a:rPr lang="en-GB" sz="1100" dirty="0" smtClean="0">
                <a:latin typeface="Arial" panose="020B0604020202020204" pitchFamily="34" charset="0"/>
                <a:cs typeface="Arial" panose="020B0604020202020204" pitchFamily="34" charset="0"/>
              </a:rPr>
              <a:t>The NHS Friends and Family Test is a way of gathering your feedback, so we can continually review our service.</a:t>
            </a:r>
            <a:endParaRPr lang="en-GB" sz="1100" dirty="0">
              <a:latin typeface="Arial" panose="020B0604020202020204" pitchFamily="34" charset="0"/>
              <a:cs typeface="Arial" panose="020B0604020202020204" pitchFamily="34" charset="0"/>
            </a:endParaRPr>
          </a:p>
        </p:txBody>
      </p:sp>
      <p:sp>
        <p:nvSpPr>
          <p:cNvPr id="11" name="TextBox 10"/>
          <p:cNvSpPr txBox="1"/>
          <p:nvPr/>
        </p:nvSpPr>
        <p:spPr>
          <a:xfrm>
            <a:off x="-27384" y="1907704"/>
            <a:ext cx="6552728" cy="830997"/>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It is based on one simple question:</a:t>
            </a:r>
          </a:p>
          <a:p>
            <a:r>
              <a:rPr lang="en-GB" b="1" dirty="0" smtClean="0">
                <a:latin typeface="Arial" panose="020B0604020202020204" pitchFamily="34" charset="0"/>
                <a:cs typeface="Arial" panose="020B0604020202020204" pitchFamily="34" charset="0"/>
              </a:rPr>
              <a:t>“How likely are you to recommend our services to friends and family if they needed similar care or treatment?”</a:t>
            </a:r>
            <a:endParaRPr lang="en-GB" b="1" dirty="0">
              <a:latin typeface="Arial" panose="020B0604020202020204" pitchFamily="34" charset="0"/>
              <a:cs typeface="Arial" panose="020B0604020202020204" pitchFamily="34" charset="0"/>
            </a:endParaRPr>
          </a:p>
        </p:txBody>
      </p:sp>
      <p:sp>
        <p:nvSpPr>
          <p:cNvPr id="12" name="TextBox 11"/>
          <p:cNvSpPr txBox="1"/>
          <p:nvPr/>
        </p:nvSpPr>
        <p:spPr>
          <a:xfrm>
            <a:off x="-27384" y="2790671"/>
            <a:ext cx="5400600" cy="1277273"/>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Your feedback will help us learn more about what you think of your experience – what you like and what you think we could improve. Ultimately, you’re helping us to make changes that will ensure we can offer the best possible care.</a:t>
            </a:r>
          </a:p>
          <a:p>
            <a:endParaRPr lang="en-GB" sz="1100"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If you’d prefer to give your comments anonymously, then please do so. If you do leave your contact details then we might get in touch, to talk to you about your feedback so we can better understand your views.</a:t>
            </a:r>
            <a:endParaRPr lang="en-GB" sz="1100" dirty="0">
              <a:latin typeface="Arial" panose="020B0604020202020204" pitchFamily="34" charset="0"/>
              <a:cs typeface="Arial" panose="020B0604020202020204" pitchFamily="34" charset="0"/>
            </a:endParaRPr>
          </a:p>
        </p:txBody>
      </p:sp>
      <p:cxnSp>
        <p:nvCxnSpPr>
          <p:cNvPr id="13" name="Straight Connector 12"/>
          <p:cNvCxnSpPr/>
          <p:nvPr/>
        </p:nvCxnSpPr>
        <p:spPr>
          <a:xfrm>
            <a:off x="27384" y="4572000"/>
            <a:ext cx="6858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4716016"/>
            <a:ext cx="6858000" cy="1115616"/>
          </a:xfrm>
          <a:prstGeom prst="rect">
            <a:avLst/>
          </a:prstGeom>
          <a:solidFill>
            <a:srgbClr val="000F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42384" y="4716016"/>
            <a:ext cx="1115616" cy="1115616"/>
          </a:xfrm>
          <a:prstGeom prst="rect">
            <a:avLst/>
          </a:prstGeom>
        </p:spPr>
      </p:pic>
      <p:sp>
        <p:nvSpPr>
          <p:cNvPr id="15" name="TextBox 14"/>
          <p:cNvSpPr txBox="1"/>
          <p:nvPr/>
        </p:nvSpPr>
        <p:spPr>
          <a:xfrm>
            <a:off x="0" y="4823520"/>
            <a:ext cx="4492512" cy="954107"/>
          </a:xfrm>
          <a:prstGeom prst="rect">
            <a:avLst/>
          </a:prstGeom>
          <a:noFill/>
        </p:spPr>
        <p:txBody>
          <a:bodyPr wrap="none" rtlCol="0">
            <a:spAutoFit/>
          </a:bodyPr>
          <a:lstStyle/>
          <a:p>
            <a:r>
              <a:rPr lang="en-GB" sz="2800" b="1" dirty="0" smtClean="0">
                <a:solidFill>
                  <a:schemeClr val="bg1"/>
                </a:solidFill>
                <a:latin typeface="Arial" panose="020B0604020202020204" pitchFamily="34" charset="0"/>
                <a:cs typeface="Arial" panose="020B0604020202020204" pitchFamily="34" charset="0"/>
              </a:rPr>
              <a:t>What is The NHS</a:t>
            </a:r>
          </a:p>
          <a:p>
            <a:r>
              <a:rPr lang="en-GB" sz="2800" b="1" dirty="0" smtClean="0">
                <a:solidFill>
                  <a:schemeClr val="bg1"/>
                </a:solidFill>
                <a:latin typeface="Arial" panose="020B0604020202020204" pitchFamily="34" charset="0"/>
                <a:cs typeface="Arial" panose="020B0604020202020204" pitchFamily="34" charset="0"/>
              </a:rPr>
              <a:t>Friends and Family Test?</a:t>
            </a:r>
            <a:endParaRPr lang="en-GB" sz="2800" b="1"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1900" y="5951548"/>
            <a:ext cx="5951180" cy="769441"/>
          </a:xfrm>
          <a:prstGeom prst="rect">
            <a:avLst/>
          </a:prstGeom>
          <a:noFill/>
        </p:spPr>
        <p:txBody>
          <a:bodyPr wrap="square" rtlCol="0">
            <a:spAutoFit/>
          </a:bodyPr>
          <a:lstStyle/>
          <a:p>
            <a:r>
              <a:rPr lang="en-GB" sz="1100">
                <a:latin typeface="Arial" panose="020B0604020202020204" pitchFamily="34" charset="0"/>
                <a:cs typeface="Arial" panose="020B0604020202020204" pitchFamily="34" charset="0"/>
              </a:rPr>
              <a:t>Newark and Sherwood Clinical Commissioning Group and Beaumond House Community Hospice want you to have the best possible experience of care.</a:t>
            </a:r>
          </a:p>
          <a:p>
            <a:r>
              <a:rPr lang="en-GB" sz="1100">
                <a:latin typeface="Arial" panose="020B0604020202020204" pitchFamily="34" charset="0"/>
                <a:cs typeface="Arial" panose="020B0604020202020204" pitchFamily="34" charset="0"/>
              </a:rPr>
              <a:t>The NHS Friends and Family Test is a way of gathering your feedback, so we can continually review our service.</a:t>
            </a:r>
            <a:endParaRPr lang="en-GB" sz="1100" dirty="0">
              <a:latin typeface="Arial" panose="020B0604020202020204" pitchFamily="34" charset="0"/>
              <a:cs typeface="Arial" panose="020B0604020202020204" pitchFamily="34" charset="0"/>
            </a:endParaRPr>
          </a:p>
        </p:txBody>
      </p:sp>
      <p:sp>
        <p:nvSpPr>
          <p:cNvPr id="17" name="TextBox 16"/>
          <p:cNvSpPr txBox="1"/>
          <p:nvPr/>
        </p:nvSpPr>
        <p:spPr>
          <a:xfrm>
            <a:off x="-27384" y="6623720"/>
            <a:ext cx="6552728" cy="830997"/>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It is based on one simple question:</a:t>
            </a:r>
          </a:p>
          <a:p>
            <a:r>
              <a:rPr lang="en-GB" b="1" dirty="0" smtClean="0">
                <a:latin typeface="Arial" panose="020B0604020202020204" pitchFamily="34" charset="0"/>
                <a:cs typeface="Arial" panose="020B0604020202020204" pitchFamily="34" charset="0"/>
              </a:rPr>
              <a:t>“How likely are you to recommend our services to friends and family if they needed similar care or treatment?”</a:t>
            </a:r>
            <a:endParaRPr lang="en-GB" b="1" dirty="0">
              <a:latin typeface="Arial" panose="020B0604020202020204" pitchFamily="34" charset="0"/>
              <a:cs typeface="Arial" panose="020B0604020202020204" pitchFamily="34" charset="0"/>
            </a:endParaRPr>
          </a:p>
        </p:txBody>
      </p:sp>
      <p:sp>
        <p:nvSpPr>
          <p:cNvPr id="18" name="TextBox 17"/>
          <p:cNvSpPr txBox="1"/>
          <p:nvPr/>
        </p:nvSpPr>
        <p:spPr>
          <a:xfrm>
            <a:off x="-27384" y="7506687"/>
            <a:ext cx="5400600" cy="1277273"/>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Your feedback will help us learn more about what you think of your experience – what you like and what you think we could improve. Ultimately, you’re helping us to make changes that will ensure we can offer the best possible care.</a:t>
            </a:r>
          </a:p>
          <a:p>
            <a:endParaRPr lang="en-GB" sz="1100"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If you’d prefer to give your comments anonymously, then please do so. If you do leave your contact details then we might get in touch, to talk to you about your feedback so we can better understand your views.</a:t>
            </a: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835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7384" y="4572000"/>
            <a:ext cx="6858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0" y="-4574"/>
            <a:ext cx="4240456" cy="400110"/>
          </a:xfrm>
          <a:prstGeom prst="rect">
            <a:avLst/>
          </a:prstGeom>
          <a:noFill/>
        </p:spPr>
        <p:txBody>
          <a:bodyPr wrap="none" rtlCol="0">
            <a:spAutoFit/>
          </a:bodyPr>
          <a:lstStyle/>
          <a:p>
            <a:r>
              <a:rPr lang="en-GB" sz="2000" b="1" dirty="0" smtClean="0">
                <a:latin typeface="Arial" panose="020B0604020202020204" pitchFamily="34" charset="0"/>
                <a:cs typeface="Arial" panose="020B0604020202020204" pitchFamily="34" charset="0"/>
              </a:rPr>
              <a:t>The NHS Friends and Family Test</a:t>
            </a:r>
            <a:endParaRPr lang="en-GB" sz="2000" b="1" dirty="0">
              <a:latin typeface="Arial" panose="020B0604020202020204" pitchFamily="34" charset="0"/>
              <a:cs typeface="Arial" panose="020B0604020202020204" pitchFamily="34" charset="0"/>
            </a:endParaRPr>
          </a:p>
        </p:txBody>
      </p:sp>
      <p:sp>
        <p:nvSpPr>
          <p:cNvPr id="4" name="TextBox 3"/>
          <p:cNvSpPr txBox="1"/>
          <p:nvPr/>
        </p:nvSpPr>
        <p:spPr>
          <a:xfrm>
            <a:off x="-1900" y="323528"/>
            <a:ext cx="595118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We would like you to think about your recent experience of our service.</a:t>
            </a:r>
            <a:endParaRPr lang="en-GB" sz="1100" dirty="0">
              <a:latin typeface="Arial" panose="020B0604020202020204" pitchFamily="34" charset="0"/>
              <a:cs typeface="Arial" panose="020B0604020202020204" pitchFamily="34" charset="0"/>
            </a:endParaRPr>
          </a:p>
        </p:txBody>
      </p:sp>
      <p:sp>
        <p:nvSpPr>
          <p:cNvPr id="5" name="TextBox 4"/>
          <p:cNvSpPr txBox="1"/>
          <p:nvPr/>
        </p:nvSpPr>
        <p:spPr>
          <a:xfrm>
            <a:off x="-23519" y="539552"/>
            <a:ext cx="5972799" cy="523220"/>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“How likely are you to recommend our services to friends and family if they needed similar care or treatment?”</a:t>
            </a:r>
            <a:endParaRPr lang="en-GB" sz="1400" b="1" dirty="0">
              <a:latin typeface="Arial" panose="020B0604020202020204" pitchFamily="34" charset="0"/>
              <a:cs typeface="Arial" panose="020B0604020202020204" pitchFamily="34" charset="0"/>
            </a:endParaRPr>
          </a:p>
        </p:txBody>
      </p:sp>
      <p:sp>
        <p:nvSpPr>
          <p:cNvPr id="6" name="TextBox 5"/>
          <p:cNvSpPr txBox="1"/>
          <p:nvPr/>
        </p:nvSpPr>
        <p:spPr>
          <a:xfrm>
            <a:off x="0" y="1043608"/>
            <a:ext cx="595118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Please circle the appropriate statement below.</a:t>
            </a:r>
            <a:endParaRPr lang="en-GB" sz="1100" dirty="0">
              <a:latin typeface="Arial" panose="020B0604020202020204" pitchFamily="34" charset="0"/>
              <a:cs typeface="Arial" panose="020B0604020202020204" pitchFamily="34" charset="0"/>
            </a:endParaRPr>
          </a:p>
        </p:txBody>
      </p:sp>
      <p:sp>
        <p:nvSpPr>
          <p:cNvPr id="7" name="TextBox 6"/>
          <p:cNvSpPr txBox="1"/>
          <p:nvPr/>
        </p:nvSpPr>
        <p:spPr>
          <a:xfrm>
            <a:off x="-23519" y="1305218"/>
            <a:ext cx="1116360" cy="461665"/>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Extremely</a:t>
            </a:r>
          </a:p>
          <a:p>
            <a:pPr algn="ctr"/>
            <a:r>
              <a:rPr lang="en-GB" sz="1200" dirty="0" smtClean="0">
                <a:latin typeface="Arial" panose="020B0604020202020204" pitchFamily="34" charset="0"/>
                <a:cs typeface="Arial" panose="020B0604020202020204" pitchFamily="34" charset="0"/>
              </a:rPr>
              <a:t>likely</a:t>
            </a:r>
            <a:endParaRPr lang="en-GB" sz="1200" dirty="0">
              <a:latin typeface="Arial" panose="020B0604020202020204" pitchFamily="34" charset="0"/>
              <a:cs typeface="Arial" panose="020B0604020202020204" pitchFamily="34" charset="0"/>
            </a:endParaRPr>
          </a:p>
        </p:txBody>
      </p:sp>
      <p:sp>
        <p:nvSpPr>
          <p:cNvPr id="8" name="TextBox 7"/>
          <p:cNvSpPr txBox="1"/>
          <p:nvPr/>
        </p:nvSpPr>
        <p:spPr>
          <a:xfrm>
            <a:off x="1088504" y="1406843"/>
            <a:ext cx="1116360" cy="276999"/>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Likely</a:t>
            </a:r>
            <a:endParaRPr lang="en-GB" sz="1200" dirty="0">
              <a:latin typeface="Arial" panose="020B0604020202020204" pitchFamily="34" charset="0"/>
              <a:cs typeface="Arial" panose="020B0604020202020204" pitchFamily="34" charset="0"/>
            </a:endParaRPr>
          </a:p>
        </p:txBody>
      </p:sp>
      <p:sp>
        <p:nvSpPr>
          <p:cNvPr id="9" name="TextBox 8"/>
          <p:cNvSpPr txBox="1"/>
          <p:nvPr/>
        </p:nvSpPr>
        <p:spPr>
          <a:xfrm>
            <a:off x="2240632" y="1305218"/>
            <a:ext cx="1116360" cy="461665"/>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Neither likely or unlikely</a:t>
            </a:r>
            <a:endParaRPr lang="en-GB" sz="1200" dirty="0">
              <a:latin typeface="Arial" panose="020B0604020202020204" pitchFamily="34" charset="0"/>
              <a:cs typeface="Arial" panose="020B0604020202020204" pitchFamily="34" charset="0"/>
            </a:endParaRPr>
          </a:p>
        </p:txBody>
      </p:sp>
      <p:sp>
        <p:nvSpPr>
          <p:cNvPr id="10" name="TextBox 9"/>
          <p:cNvSpPr txBox="1"/>
          <p:nvPr/>
        </p:nvSpPr>
        <p:spPr>
          <a:xfrm>
            <a:off x="3429000" y="1417876"/>
            <a:ext cx="1116360" cy="276999"/>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Unlikely</a:t>
            </a:r>
            <a:endParaRPr lang="en-GB" sz="1200" dirty="0">
              <a:latin typeface="Arial" panose="020B0604020202020204" pitchFamily="34" charset="0"/>
              <a:cs typeface="Arial" panose="020B0604020202020204" pitchFamily="34" charset="0"/>
            </a:endParaRPr>
          </a:p>
        </p:txBody>
      </p:sp>
      <p:sp>
        <p:nvSpPr>
          <p:cNvPr id="11" name="TextBox 10"/>
          <p:cNvSpPr txBox="1"/>
          <p:nvPr/>
        </p:nvSpPr>
        <p:spPr>
          <a:xfrm>
            <a:off x="4472880" y="1305218"/>
            <a:ext cx="1116360" cy="461665"/>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Extremely</a:t>
            </a:r>
          </a:p>
          <a:p>
            <a:pPr algn="ctr"/>
            <a:r>
              <a:rPr lang="en-GB" sz="1200" dirty="0" smtClean="0">
                <a:latin typeface="Arial" panose="020B0604020202020204" pitchFamily="34" charset="0"/>
                <a:cs typeface="Arial" panose="020B0604020202020204" pitchFamily="34" charset="0"/>
              </a:rPr>
              <a:t>unlikely</a:t>
            </a:r>
            <a:endParaRPr lang="en-GB" sz="1200" dirty="0">
              <a:latin typeface="Arial" panose="020B0604020202020204" pitchFamily="34" charset="0"/>
              <a:cs typeface="Arial" panose="020B0604020202020204" pitchFamily="34" charset="0"/>
            </a:endParaRPr>
          </a:p>
        </p:txBody>
      </p:sp>
      <p:sp>
        <p:nvSpPr>
          <p:cNvPr id="12" name="TextBox 11"/>
          <p:cNvSpPr txBox="1"/>
          <p:nvPr/>
        </p:nvSpPr>
        <p:spPr>
          <a:xfrm>
            <a:off x="5589240" y="1417876"/>
            <a:ext cx="1116360" cy="276999"/>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Don’t Know</a:t>
            </a:r>
            <a:endParaRPr lang="en-GB" sz="1200" dirty="0">
              <a:latin typeface="Arial" panose="020B0604020202020204" pitchFamily="34" charset="0"/>
              <a:cs typeface="Arial" panose="020B0604020202020204" pitchFamily="34" charset="0"/>
            </a:endParaRPr>
          </a:p>
        </p:txBody>
      </p:sp>
      <p:sp>
        <p:nvSpPr>
          <p:cNvPr id="13" name="TextBox 12"/>
          <p:cNvSpPr txBox="1"/>
          <p:nvPr/>
        </p:nvSpPr>
        <p:spPr>
          <a:xfrm>
            <a:off x="-12710" y="1763688"/>
            <a:ext cx="595118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Please tell us the main reason for your statement.</a:t>
            </a:r>
            <a:endParaRPr lang="en-GB" sz="1100" dirty="0">
              <a:latin typeface="Arial" panose="020B0604020202020204" pitchFamily="34" charset="0"/>
              <a:cs typeface="Arial" panose="020B0604020202020204" pitchFamily="34" charset="0"/>
            </a:endParaRPr>
          </a:p>
        </p:txBody>
      </p:sp>
      <p:cxnSp>
        <p:nvCxnSpPr>
          <p:cNvPr id="14" name="Straight Connector 13"/>
          <p:cNvCxnSpPr/>
          <p:nvPr/>
        </p:nvCxnSpPr>
        <p:spPr>
          <a:xfrm>
            <a:off x="188640" y="2241322"/>
            <a:ext cx="6408712"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88640" y="2555776"/>
            <a:ext cx="6408712"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88640" y="2843808"/>
            <a:ext cx="6408712"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3519" y="2974032"/>
            <a:ext cx="595118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smtClean="0">
                <a:latin typeface="Arial" panose="020B0604020202020204" pitchFamily="34" charset="0"/>
                <a:cs typeface="Arial" panose="020B0604020202020204" pitchFamily="34" charset="0"/>
              </a:rPr>
              <a:t>Are you aware we have a hospice user group?   </a:t>
            </a:r>
            <a:r>
              <a:rPr lang="en-GB" sz="1100" b="1" dirty="0" smtClean="0">
                <a:latin typeface="Arial" panose="020B0604020202020204" pitchFamily="34" charset="0"/>
                <a:cs typeface="Arial" panose="020B0604020202020204" pitchFamily="34" charset="0"/>
              </a:rPr>
              <a:t>Y / N    Please tick if you want details </a:t>
            </a:r>
            <a:endParaRPr lang="en-GB" sz="1100" b="1" dirty="0">
              <a:latin typeface="Arial" panose="020B0604020202020204" pitchFamily="34" charset="0"/>
              <a:cs typeface="Arial" panose="020B0604020202020204" pitchFamily="34" charset="0"/>
            </a:endParaRPr>
          </a:p>
        </p:txBody>
      </p:sp>
      <p:sp>
        <p:nvSpPr>
          <p:cNvPr id="20" name="TextBox 19"/>
          <p:cNvSpPr txBox="1"/>
          <p:nvPr/>
        </p:nvSpPr>
        <p:spPr>
          <a:xfrm>
            <a:off x="-1900" y="3177426"/>
            <a:ext cx="595118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Name (optional):</a:t>
            </a:r>
            <a:endParaRPr lang="en-GB" sz="1100" dirty="0">
              <a:latin typeface="Arial" panose="020B0604020202020204" pitchFamily="34" charset="0"/>
              <a:cs typeface="Arial" panose="020B0604020202020204" pitchFamily="34" charset="0"/>
            </a:endParaRPr>
          </a:p>
        </p:txBody>
      </p:sp>
      <p:cxnSp>
        <p:nvCxnSpPr>
          <p:cNvPr id="21" name="Straight Connector 20"/>
          <p:cNvCxnSpPr/>
          <p:nvPr/>
        </p:nvCxnSpPr>
        <p:spPr>
          <a:xfrm>
            <a:off x="1092841" y="3439036"/>
            <a:ext cx="5504511"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646684" y="3753490"/>
            <a:ext cx="4986436"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7419" y="3491880"/>
            <a:ext cx="1820235"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Contact Details (optional):</a:t>
            </a:r>
            <a:endParaRPr lang="en-GB" sz="1100" dirty="0">
              <a:latin typeface="Arial" panose="020B0604020202020204" pitchFamily="34" charset="0"/>
              <a:cs typeface="Arial" panose="020B0604020202020204" pitchFamily="34" charset="0"/>
            </a:endParaRPr>
          </a:p>
        </p:txBody>
      </p:sp>
      <p:sp>
        <p:nvSpPr>
          <p:cNvPr id="22" name="TextBox 21"/>
          <p:cNvSpPr txBox="1"/>
          <p:nvPr/>
        </p:nvSpPr>
        <p:spPr>
          <a:xfrm>
            <a:off x="534661" y="3851920"/>
            <a:ext cx="539300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Please tick if you are a carer completing this on behalf of a patient..</a:t>
            </a:r>
            <a:endParaRPr lang="en-GB" sz="1100" dirty="0">
              <a:latin typeface="Arial" panose="020B0604020202020204" pitchFamily="34" charset="0"/>
              <a:cs typeface="Arial" panose="020B0604020202020204" pitchFamily="34" charset="0"/>
            </a:endParaRPr>
          </a:p>
        </p:txBody>
      </p:sp>
      <p:sp>
        <p:nvSpPr>
          <p:cNvPr id="15" name="Rectangle 14"/>
          <p:cNvSpPr/>
          <p:nvPr/>
        </p:nvSpPr>
        <p:spPr>
          <a:xfrm>
            <a:off x="332656" y="3851920"/>
            <a:ext cx="216024" cy="21544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332656" y="4142376"/>
            <a:ext cx="216024" cy="21544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534661" y="4139952"/>
            <a:ext cx="539300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Please tick this box if you </a:t>
            </a:r>
            <a:r>
              <a:rPr lang="en-GB" sz="1100" b="1" dirty="0" smtClean="0">
                <a:latin typeface="Arial" panose="020B0604020202020204" pitchFamily="34" charset="0"/>
                <a:cs typeface="Arial" panose="020B0604020202020204" pitchFamily="34" charset="0"/>
              </a:rPr>
              <a:t>DO NOT </a:t>
            </a:r>
            <a:r>
              <a:rPr lang="en-GB" sz="1100" dirty="0" smtClean="0">
                <a:latin typeface="Arial" panose="020B0604020202020204" pitchFamily="34" charset="0"/>
                <a:cs typeface="Arial" panose="020B0604020202020204" pitchFamily="34" charset="0"/>
              </a:rPr>
              <a:t>wish your comments to be made public.</a:t>
            </a:r>
            <a:endParaRPr lang="en-GB" sz="1100" dirty="0">
              <a:latin typeface="Arial" panose="020B0604020202020204" pitchFamily="34" charset="0"/>
              <a:cs typeface="Arial" panose="020B0604020202020204" pitchFamily="34" charset="0"/>
            </a:endParaRPr>
          </a:p>
        </p:txBody>
      </p:sp>
      <p:sp>
        <p:nvSpPr>
          <p:cNvPr id="27" name="TextBox 26"/>
          <p:cNvSpPr txBox="1"/>
          <p:nvPr/>
        </p:nvSpPr>
        <p:spPr>
          <a:xfrm>
            <a:off x="20035" y="4644008"/>
            <a:ext cx="4240456" cy="400110"/>
          </a:xfrm>
          <a:prstGeom prst="rect">
            <a:avLst/>
          </a:prstGeom>
          <a:noFill/>
        </p:spPr>
        <p:txBody>
          <a:bodyPr wrap="none" rtlCol="0">
            <a:spAutoFit/>
          </a:bodyPr>
          <a:lstStyle/>
          <a:p>
            <a:r>
              <a:rPr lang="en-GB" sz="2000" b="1" dirty="0" smtClean="0">
                <a:latin typeface="Arial" panose="020B0604020202020204" pitchFamily="34" charset="0"/>
                <a:cs typeface="Arial" panose="020B0604020202020204" pitchFamily="34" charset="0"/>
              </a:rPr>
              <a:t>The NHS Friends and Family Test</a:t>
            </a:r>
            <a:endParaRPr lang="en-GB" sz="2000" b="1" dirty="0">
              <a:latin typeface="Arial" panose="020B0604020202020204" pitchFamily="34" charset="0"/>
              <a:cs typeface="Arial" panose="020B0604020202020204" pitchFamily="34" charset="0"/>
            </a:endParaRPr>
          </a:p>
        </p:txBody>
      </p:sp>
      <p:sp>
        <p:nvSpPr>
          <p:cNvPr id="28" name="TextBox 27"/>
          <p:cNvSpPr txBox="1"/>
          <p:nvPr/>
        </p:nvSpPr>
        <p:spPr>
          <a:xfrm>
            <a:off x="18135" y="4972110"/>
            <a:ext cx="595118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We would like you to think about your recent experience of our service.</a:t>
            </a:r>
            <a:endParaRPr lang="en-GB" sz="1100" dirty="0">
              <a:latin typeface="Arial" panose="020B0604020202020204" pitchFamily="34" charset="0"/>
              <a:cs typeface="Arial" panose="020B0604020202020204" pitchFamily="34" charset="0"/>
            </a:endParaRPr>
          </a:p>
        </p:txBody>
      </p:sp>
      <p:sp>
        <p:nvSpPr>
          <p:cNvPr id="29" name="TextBox 28"/>
          <p:cNvSpPr txBox="1"/>
          <p:nvPr/>
        </p:nvSpPr>
        <p:spPr>
          <a:xfrm>
            <a:off x="-3484" y="5188134"/>
            <a:ext cx="5972799" cy="523220"/>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“How likely are you to recommend our services to friends and family if they needed similar care or treatment?”</a:t>
            </a:r>
            <a:endParaRPr lang="en-GB" sz="1400" b="1" dirty="0">
              <a:latin typeface="Arial" panose="020B0604020202020204" pitchFamily="34" charset="0"/>
              <a:cs typeface="Arial" panose="020B0604020202020204" pitchFamily="34" charset="0"/>
            </a:endParaRPr>
          </a:p>
        </p:txBody>
      </p:sp>
      <p:sp>
        <p:nvSpPr>
          <p:cNvPr id="30" name="TextBox 29"/>
          <p:cNvSpPr txBox="1"/>
          <p:nvPr/>
        </p:nvSpPr>
        <p:spPr>
          <a:xfrm>
            <a:off x="20035" y="5692190"/>
            <a:ext cx="595118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Please circle the appropriate statement below.</a:t>
            </a:r>
            <a:endParaRPr lang="en-GB" sz="1100" dirty="0">
              <a:latin typeface="Arial" panose="020B0604020202020204" pitchFamily="34" charset="0"/>
              <a:cs typeface="Arial" panose="020B0604020202020204" pitchFamily="34" charset="0"/>
            </a:endParaRPr>
          </a:p>
        </p:txBody>
      </p:sp>
      <p:sp>
        <p:nvSpPr>
          <p:cNvPr id="31" name="TextBox 30"/>
          <p:cNvSpPr txBox="1"/>
          <p:nvPr/>
        </p:nvSpPr>
        <p:spPr>
          <a:xfrm>
            <a:off x="-3484" y="5953800"/>
            <a:ext cx="1116360" cy="461665"/>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Extremely</a:t>
            </a:r>
          </a:p>
          <a:p>
            <a:pPr algn="ctr"/>
            <a:r>
              <a:rPr lang="en-GB" sz="1200" dirty="0" smtClean="0">
                <a:latin typeface="Arial" panose="020B0604020202020204" pitchFamily="34" charset="0"/>
                <a:cs typeface="Arial" panose="020B0604020202020204" pitchFamily="34" charset="0"/>
              </a:rPr>
              <a:t>likely</a:t>
            </a:r>
            <a:endParaRPr lang="en-GB" sz="1200" dirty="0">
              <a:latin typeface="Arial" panose="020B0604020202020204" pitchFamily="34" charset="0"/>
              <a:cs typeface="Arial" panose="020B0604020202020204" pitchFamily="34" charset="0"/>
            </a:endParaRPr>
          </a:p>
        </p:txBody>
      </p:sp>
      <p:sp>
        <p:nvSpPr>
          <p:cNvPr id="32" name="TextBox 31"/>
          <p:cNvSpPr txBox="1"/>
          <p:nvPr/>
        </p:nvSpPr>
        <p:spPr>
          <a:xfrm>
            <a:off x="1108539" y="6055425"/>
            <a:ext cx="1116360" cy="276999"/>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Likely</a:t>
            </a:r>
            <a:endParaRPr lang="en-GB" sz="1200" dirty="0">
              <a:latin typeface="Arial" panose="020B0604020202020204" pitchFamily="34" charset="0"/>
              <a:cs typeface="Arial" panose="020B0604020202020204" pitchFamily="34" charset="0"/>
            </a:endParaRPr>
          </a:p>
        </p:txBody>
      </p:sp>
      <p:sp>
        <p:nvSpPr>
          <p:cNvPr id="33" name="TextBox 32"/>
          <p:cNvSpPr txBox="1"/>
          <p:nvPr/>
        </p:nvSpPr>
        <p:spPr>
          <a:xfrm>
            <a:off x="2260667" y="5953800"/>
            <a:ext cx="1116360" cy="461665"/>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Neither likely or unlikely</a:t>
            </a:r>
            <a:endParaRPr lang="en-GB" sz="1200" dirty="0">
              <a:latin typeface="Arial" panose="020B0604020202020204" pitchFamily="34" charset="0"/>
              <a:cs typeface="Arial" panose="020B0604020202020204" pitchFamily="34" charset="0"/>
            </a:endParaRPr>
          </a:p>
        </p:txBody>
      </p:sp>
      <p:sp>
        <p:nvSpPr>
          <p:cNvPr id="34" name="TextBox 33"/>
          <p:cNvSpPr txBox="1"/>
          <p:nvPr/>
        </p:nvSpPr>
        <p:spPr>
          <a:xfrm>
            <a:off x="3449035" y="6066458"/>
            <a:ext cx="1116360" cy="276999"/>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Unlikely</a:t>
            </a:r>
            <a:endParaRPr lang="en-GB" sz="1200" dirty="0">
              <a:latin typeface="Arial" panose="020B0604020202020204" pitchFamily="34" charset="0"/>
              <a:cs typeface="Arial" panose="020B0604020202020204" pitchFamily="34" charset="0"/>
            </a:endParaRPr>
          </a:p>
        </p:txBody>
      </p:sp>
      <p:sp>
        <p:nvSpPr>
          <p:cNvPr id="35" name="TextBox 34"/>
          <p:cNvSpPr txBox="1"/>
          <p:nvPr/>
        </p:nvSpPr>
        <p:spPr>
          <a:xfrm>
            <a:off x="4492915" y="5953800"/>
            <a:ext cx="1116360" cy="461665"/>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Extremely</a:t>
            </a:r>
          </a:p>
          <a:p>
            <a:pPr algn="ctr"/>
            <a:r>
              <a:rPr lang="en-GB" sz="1200" dirty="0" smtClean="0">
                <a:latin typeface="Arial" panose="020B0604020202020204" pitchFamily="34" charset="0"/>
                <a:cs typeface="Arial" panose="020B0604020202020204" pitchFamily="34" charset="0"/>
              </a:rPr>
              <a:t>unlikely</a:t>
            </a:r>
            <a:endParaRPr lang="en-GB" sz="1200" dirty="0">
              <a:latin typeface="Arial" panose="020B0604020202020204" pitchFamily="34" charset="0"/>
              <a:cs typeface="Arial" panose="020B0604020202020204" pitchFamily="34" charset="0"/>
            </a:endParaRPr>
          </a:p>
        </p:txBody>
      </p:sp>
      <p:sp>
        <p:nvSpPr>
          <p:cNvPr id="36" name="TextBox 35"/>
          <p:cNvSpPr txBox="1"/>
          <p:nvPr/>
        </p:nvSpPr>
        <p:spPr>
          <a:xfrm>
            <a:off x="5609275" y="6066458"/>
            <a:ext cx="1116360" cy="276999"/>
          </a:xfrm>
          <a:prstGeom prst="rect">
            <a:avLst/>
          </a:prstGeom>
          <a:noFill/>
        </p:spPr>
        <p:txBody>
          <a:bodyPr wrap="square" rtlCol="0">
            <a:spAutoFit/>
          </a:bodyPr>
          <a:lstStyle/>
          <a:p>
            <a:pPr algn="ctr"/>
            <a:r>
              <a:rPr lang="en-GB" sz="1200" dirty="0" smtClean="0">
                <a:latin typeface="Arial" panose="020B0604020202020204" pitchFamily="34" charset="0"/>
                <a:cs typeface="Arial" panose="020B0604020202020204" pitchFamily="34" charset="0"/>
              </a:rPr>
              <a:t>Don’t Know</a:t>
            </a:r>
            <a:endParaRPr lang="en-GB" sz="1200" dirty="0">
              <a:latin typeface="Arial" panose="020B0604020202020204" pitchFamily="34" charset="0"/>
              <a:cs typeface="Arial" panose="020B0604020202020204" pitchFamily="34" charset="0"/>
            </a:endParaRPr>
          </a:p>
        </p:txBody>
      </p:sp>
      <p:sp>
        <p:nvSpPr>
          <p:cNvPr id="37" name="TextBox 36"/>
          <p:cNvSpPr txBox="1"/>
          <p:nvPr/>
        </p:nvSpPr>
        <p:spPr>
          <a:xfrm>
            <a:off x="7325" y="6412270"/>
            <a:ext cx="595118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Please tell us the main reason for your statement.</a:t>
            </a:r>
            <a:endParaRPr lang="en-GB" sz="1100" dirty="0">
              <a:latin typeface="Arial" panose="020B0604020202020204" pitchFamily="34" charset="0"/>
              <a:cs typeface="Arial" panose="020B0604020202020204" pitchFamily="34" charset="0"/>
            </a:endParaRPr>
          </a:p>
        </p:txBody>
      </p:sp>
      <p:cxnSp>
        <p:nvCxnSpPr>
          <p:cNvPr id="38" name="Straight Connector 37"/>
          <p:cNvCxnSpPr/>
          <p:nvPr/>
        </p:nvCxnSpPr>
        <p:spPr>
          <a:xfrm>
            <a:off x="208675" y="6889904"/>
            <a:ext cx="6408712"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08675" y="7204358"/>
            <a:ext cx="6408712"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08675" y="7492390"/>
            <a:ext cx="6408712"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484" y="7564398"/>
            <a:ext cx="595118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Are you aware we have a hospice user group?   </a:t>
            </a:r>
            <a:r>
              <a:rPr lang="en-GB" sz="1100" b="1" dirty="0" smtClean="0">
                <a:latin typeface="Arial" panose="020B0604020202020204" pitchFamily="34" charset="0"/>
                <a:cs typeface="Arial" panose="020B0604020202020204" pitchFamily="34" charset="0"/>
              </a:rPr>
              <a:t>Y / N     Please tick if you want details   </a:t>
            </a:r>
            <a:endParaRPr lang="en-GB" sz="1100" b="1" dirty="0">
              <a:latin typeface="Arial" panose="020B0604020202020204" pitchFamily="34" charset="0"/>
              <a:cs typeface="Arial" panose="020B0604020202020204" pitchFamily="34" charset="0"/>
            </a:endParaRPr>
          </a:p>
        </p:txBody>
      </p:sp>
      <p:sp>
        <p:nvSpPr>
          <p:cNvPr id="42" name="TextBox 41"/>
          <p:cNvSpPr txBox="1"/>
          <p:nvPr/>
        </p:nvSpPr>
        <p:spPr>
          <a:xfrm>
            <a:off x="18135" y="7826008"/>
            <a:ext cx="595118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Name (optional):</a:t>
            </a:r>
            <a:endParaRPr lang="en-GB" sz="1100" dirty="0">
              <a:latin typeface="Arial" panose="020B0604020202020204" pitchFamily="34" charset="0"/>
              <a:cs typeface="Arial" panose="020B0604020202020204" pitchFamily="34" charset="0"/>
            </a:endParaRPr>
          </a:p>
        </p:txBody>
      </p:sp>
      <p:cxnSp>
        <p:nvCxnSpPr>
          <p:cNvPr id="43" name="Straight Connector 42"/>
          <p:cNvCxnSpPr/>
          <p:nvPr/>
        </p:nvCxnSpPr>
        <p:spPr>
          <a:xfrm>
            <a:off x="1112876" y="8087618"/>
            <a:ext cx="5504511"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666719" y="8402072"/>
            <a:ext cx="4986436" cy="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7384" y="8140462"/>
            <a:ext cx="1820235"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Contact Details (optional):</a:t>
            </a:r>
            <a:endParaRPr lang="en-GB" sz="1100" dirty="0">
              <a:latin typeface="Arial" panose="020B0604020202020204" pitchFamily="34" charset="0"/>
              <a:cs typeface="Arial" panose="020B0604020202020204" pitchFamily="34" charset="0"/>
            </a:endParaRPr>
          </a:p>
        </p:txBody>
      </p:sp>
      <p:sp>
        <p:nvSpPr>
          <p:cNvPr id="46" name="TextBox 45"/>
          <p:cNvSpPr txBox="1"/>
          <p:nvPr/>
        </p:nvSpPr>
        <p:spPr>
          <a:xfrm>
            <a:off x="554696" y="8500502"/>
            <a:ext cx="539300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Please tick if you are a carer completing this on behalf of a patient..</a:t>
            </a:r>
            <a:endParaRPr lang="en-GB" sz="1100" dirty="0">
              <a:latin typeface="Arial" panose="020B0604020202020204" pitchFamily="34" charset="0"/>
              <a:cs typeface="Arial" panose="020B0604020202020204" pitchFamily="34" charset="0"/>
            </a:endParaRPr>
          </a:p>
        </p:txBody>
      </p:sp>
      <p:sp>
        <p:nvSpPr>
          <p:cNvPr id="47" name="Rectangle 46"/>
          <p:cNvSpPr/>
          <p:nvPr/>
        </p:nvSpPr>
        <p:spPr>
          <a:xfrm>
            <a:off x="352691" y="8500502"/>
            <a:ext cx="216024" cy="21544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p:cNvSpPr/>
          <p:nvPr/>
        </p:nvSpPr>
        <p:spPr>
          <a:xfrm>
            <a:off x="352691" y="8790958"/>
            <a:ext cx="216024" cy="21544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554696" y="8788534"/>
            <a:ext cx="5393000" cy="261610"/>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Please tick this box if you </a:t>
            </a:r>
            <a:r>
              <a:rPr lang="en-GB" sz="1100" b="1" dirty="0" smtClean="0">
                <a:latin typeface="Arial" panose="020B0604020202020204" pitchFamily="34" charset="0"/>
                <a:cs typeface="Arial" panose="020B0604020202020204" pitchFamily="34" charset="0"/>
              </a:rPr>
              <a:t>DO NOT </a:t>
            </a:r>
            <a:r>
              <a:rPr lang="en-GB" sz="1100" dirty="0" smtClean="0">
                <a:latin typeface="Arial" panose="020B0604020202020204" pitchFamily="34" charset="0"/>
                <a:cs typeface="Arial" panose="020B0604020202020204" pitchFamily="34" charset="0"/>
              </a:rPr>
              <a:t>wish your comments to be made public.</a:t>
            </a:r>
            <a:endParaRPr lang="en-GB" sz="1100" dirty="0">
              <a:latin typeface="Arial" panose="020B0604020202020204" pitchFamily="34" charset="0"/>
              <a:cs typeface="Arial" panose="020B0604020202020204" pitchFamily="34" charset="0"/>
            </a:endParaRPr>
          </a:p>
        </p:txBody>
      </p:sp>
      <p:sp>
        <p:nvSpPr>
          <p:cNvPr id="51" name="Rectangle 50"/>
          <p:cNvSpPr/>
          <p:nvPr/>
        </p:nvSpPr>
        <p:spPr>
          <a:xfrm>
            <a:off x="5609275" y="7622614"/>
            <a:ext cx="195989" cy="176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p:cNvSpPr/>
          <p:nvPr/>
        </p:nvSpPr>
        <p:spPr>
          <a:xfrm>
            <a:off x="5589240" y="3059832"/>
            <a:ext cx="216024" cy="1175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43634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598</Words>
  <Application>Microsoft Office PowerPoint</Application>
  <PresentationFormat>On-screen Show (4:3)</PresentationFormat>
  <Paragraphs>54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Hendry</dc:creator>
  <cp:lastModifiedBy>Debbie Abrams</cp:lastModifiedBy>
  <cp:revision>15</cp:revision>
  <cp:lastPrinted>2016-08-11T10:18:53Z</cp:lastPrinted>
  <dcterms:created xsi:type="dcterms:W3CDTF">2016-08-11T09:04:06Z</dcterms:created>
  <dcterms:modified xsi:type="dcterms:W3CDTF">2017-05-17T13:18:51Z</dcterms:modified>
</cp:coreProperties>
</file>